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63" r:id="rId1"/>
    <p:sldMasterId id="2147483685" r:id="rId2"/>
  </p:sldMasterIdLst>
  <p:notesMasterIdLst>
    <p:notesMasterId r:id="rId26"/>
  </p:notesMasterIdLst>
  <p:handoutMasterIdLst>
    <p:handoutMasterId r:id="rId27"/>
  </p:handoutMasterIdLst>
  <p:sldIdLst>
    <p:sldId id="288" r:id="rId3"/>
    <p:sldId id="342" r:id="rId4"/>
    <p:sldId id="366" r:id="rId5"/>
    <p:sldId id="371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3" r:id="rId22"/>
    <p:sldId id="367" r:id="rId23"/>
    <p:sldId id="372" r:id="rId24"/>
    <p:sldId id="368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9F9"/>
    <a:srgbClr val="E01EBB"/>
    <a:srgbClr val="CF3DCF"/>
    <a:srgbClr val="09385E"/>
    <a:srgbClr val="6CA410"/>
    <a:srgbClr val="00D040"/>
    <a:srgbClr val="A3A3A3"/>
    <a:srgbClr val="FCB040"/>
    <a:srgbClr val="037CCF"/>
    <a:srgbClr val="F5C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1895" autoAdjust="0"/>
  </p:normalViewPr>
  <p:slideViewPr>
    <p:cSldViewPr>
      <p:cViewPr varScale="1">
        <p:scale>
          <a:sx n="100" d="100"/>
          <a:sy n="100" d="100"/>
        </p:scale>
        <p:origin x="605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424-DDEB-4A97-8DF5-6BF96CCB3FB5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53C4B-F994-412E-85D8-E2AB982928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99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ABD2D-06EE-4924-A970-DA7F071D30DD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3052-1C4D-4D99-A058-91D5791083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  <a:prstGeom prst="rect">
            <a:avLst/>
          </a:prstGeo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61908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D60FC5-BEBD-C346-B701-3C5498A090FD}"/>
              </a:ext>
            </a:extLst>
          </p:cNvPr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1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6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3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1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46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3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75638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68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6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7922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412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C5F98-79B0-DA4D-A2F9-CD42B7A4910E}"/>
              </a:ext>
            </a:extLst>
          </p:cNvPr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71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18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31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9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200150"/>
            <a:ext cx="3352800" cy="339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EA4113-C69F-E941-8CB8-4F169E54A168}"/>
              </a:ext>
            </a:extLst>
          </p:cNvPr>
          <p:cNvGrpSpPr/>
          <p:nvPr userDrawn="1"/>
        </p:nvGrpSpPr>
        <p:grpSpPr>
          <a:xfrm>
            <a:off x="-76199" y="-34609"/>
            <a:ext cx="9266079" cy="5237205"/>
            <a:chOff x="-76199" y="-34609"/>
            <a:chExt cx="9266079" cy="523720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BF095A4-B7DA-FC4F-BF23-DFE4DAC573B9}"/>
                </a:ext>
              </a:extLst>
            </p:cNvPr>
            <p:cNvSpPr/>
            <p:nvPr/>
          </p:nvSpPr>
          <p:spPr>
            <a:xfrm>
              <a:off x="-76199" y="-34609"/>
              <a:ext cx="4131541" cy="780706"/>
            </a:xfrm>
            <a:custGeom>
              <a:avLst/>
              <a:gdLst>
                <a:gd name="connsiteX0" fmla="*/ 0 w 4131541"/>
                <a:gd name="connsiteY0" fmla="*/ 0 h 780706"/>
                <a:gd name="connsiteX1" fmla="*/ 4131541 w 4131541"/>
                <a:gd name="connsiteY1" fmla="*/ 0 h 780706"/>
                <a:gd name="connsiteX2" fmla="*/ 4031963 w 4131541"/>
                <a:gd name="connsiteY2" fmla="*/ 49139 h 780706"/>
                <a:gd name="connsiteX3" fmla="*/ 3087286 w 4131541"/>
                <a:gd name="connsiteY3" fmla="*/ 391870 h 780706"/>
                <a:gd name="connsiteX4" fmla="*/ 2384031 w 4131541"/>
                <a:gd name="connsiteY4" fmla="*/ 454838 h 780706"/>
                <a:gd name="connsiteX5" fmla="*/ 1669509 w 4131541"/>
                <a:gd name="connsiteY5" fmla="*/ 424349 h 780706"/>
                <a:gd name="connsiteX6" fmla="*/ 349830 w 4131541"/>
                <a:gd name="connsiteY6" fmla="*/ 601322 h 780706"/>
                <a:gd name="connsiteX7" fmla="*/ 81884 w 4131541"/>
                <a:gd name="connsiteY7" fmla="*/ 728750 h 780706"/>
                <a:gd name="connsiteX8" fmla="*/ 0 w 4131541"/>
                <a:gd name="connsiteY8" fmla="*/ 780706 h 78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1541" h="780706">
                  <a:moveTo>
                    <a:pt x="0" y="0"/>
                  </a:moveTo>
                  <a:lnTo>
                    <a:pt x="4131541" y="0"/>
                  </a:lnTo>
                  <a:lnTo>
                    <a:pt x="4031963" y="49139"/>
                  </a:lnTo>
                  <a:cubicBezTo>
                    <a:pt x="3728442" y="193397"/>
                    <a:pt x="3415880" y="320783"/>
                    <a:pt x="3087286" y="391870"/>
                  </a:cubicBezTo>
                  <a:cubicBezTo>
                    <a:pt x="2855961" y="442245"/>
                    <a:pt x="2620659" y="459478"/>
                    <a:pt x="2384031" y="454838"/>
                  </a:cubicBezTo>
                  <a:cubicBezTo>
                    <a:pt x="2146078" y="450861"/>
                    <a:pt x="1908125" y="430314"/>
                    <a:pt x="1669509" y="424349"/>
                  </a:cubicBezTo>
                  <a:cubicBezTo>
                    <a:pt x="1224093" y="412418"/>
                    <a:pt x="771385" y="440256"/>
                    <a:pt x="349830" y="601322"/>
                  </a:cubicBezTo>
                  <a:cubicBezTo>
                    <a:pt x="258029" y="636783"/>
                    <a:pt x="167885" y="679204"/>
                    <a:pt x="81884" y="728750"/>
                  </a:cubicBezTo>
                  <a:lnTo>
                    <a:pt x="0" y="780706"/>
                  </a:ln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66A795-17F8-B645-B64F-54E5F1A77061}"/>
                </a:ext>
              </a:extLst>
            </p:cNvPr>
            <p:cNvSpPr/>
            <p:nvPr/>
          </p:nvSpPr>
          <p:spPr>
            <a:xfrm>
              <a:off x="1040132" y="2033280"/>
              <a:ext cx="8149748" cy="3169316"/>
            </a:xfrm>
            <a:custGeom>
              <a:avLst/>
              <a:gdLst>
                <a:gd name="connsiteX0" fmla="*/ 8149748 w 8149748"/>
                <a:gd name="connsiteY0" fmla="*/ 0 h 3169316"/>
                <a:gd name="connsiteX1" fmla="*/ 8149748 w 8149748"/>
                <a:gd name="connsiteY1" fmla="*/ 3169316 h 3169316"/>
                <a:gd name="connsiteX2" fmla="*/ 0 w 8149748"/>
                <a:gd name="connsiteY2" fmla="*/ 3169316 h 3169316"/>
                <a:gd name="connsiteX3" fmla="*/ 128403 w 8149748"/>
                <a:gd name="connsiteY3" fmla="*/ 3031532 h 3169316"/>
                <a:gd name="connsiteX4" fmla="*/ 1374413 w 8149748"/>
                <a:gd name="connsiteY4" fmla="*/ 2315495 h 3169316"/>
                <a:gd name="connsiteX5" fmla="*/ 3309190 w 8149748"/>
                <a:gd name="connsiteY5" fmla="*/ 2066274 h 3169316"/>
                <a:gd name="connsiteX6" fmla="*/ 4263655 w 8149748"/>
                <a:gd name="connsiteY6" fmla="*/ 1950280 h 3169316"/>
                <a:gd name="connsiteX7" fmla="*/ 5084228 w 8149748"/>
                <a:gd name="connsiteY7" fmla="*/ 1553250 h 3169316"/>
                <a:gd name="connsiteX8" fmla="*/ 6718085 w 8149748"/>
                <a:gd name="connsiteY8" fmla="*/ 511956 h 3169316"/>
                <a:gd name="connsiteX9" fmla="*/ 8027863 w 8149748"/>
                <a:gd name="connsiteY9" fmla="*/ 18320 h 31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9748" h="3169316">
                  <a:moveTo>
                    <a:pt x="8149748" y="0"/>
                  </a:moveTo>
                  <a:lnTo>
                    <a:pt x="8149748" y="3169316"/>
                  </a:lnTo>
                  <a:lnTo>
                    <a:pt x="0" y="3169316"/>
                  </a:lnTo>
                  <a:lnTo>
                    <a:pt x="128403" y="3031532"/>
                  </a:lnTo>
                  <a:cubicBezTo>
                    <a:pt x="472778" y="2692839"/>
                    <a:pt x="916237" y="2458749"/>
                    <a:pt x="1374413" y="2315495"/>
                  </a:cubicBezTo>
                  <a:cubicBezTo>
                    <a:pt x="2000117" y="2119300"/>
                    <a:pt x="2658299" y="2085496"/>
                    <a:pt x="3309190" y="2066274"/>
                  </a:cubicBezTo>
                  <a:cubicBezTo>
                    <a:pt x="3629997" y="2056332"/>
                    <a:pt x="3954116" y="2041750"/>
                    <a:pt x="4263655" y="1950280"/>
                  </a:cubicBezTo>
                  <a:cubicBezTo>
                    <a:pt x="4556622" y="1863451"/>
                    <a:pt x="4825728" y="1713653"/>
                    <a:pt x="5084228" y="1553250"/>
                  </a:cubicBezTo>
                  <a:cubicBezTo>
                    <a:pt x="5632382" y="1211897"/>
                    <a:pt x="6150709" y="822157"/>
                    <a:pt x="6718085" y="511956"/>
                  </a:cubicBezTo>
                  <a:cubicBezTo>
                    <a:pt x="7128206" y="287757"/>
                    <a:pt x="7568154" y="104569"/>
                    <a:pt x="8027863" y="18320"/>
                  </a:cubicBez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32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70953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14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8206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200150"/>
            <a:ext cx="3352800" cy="339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854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BC530-4866-B14D-863B-47A6EF2EAF5D}"/>
              </a:ext>
            </a:extLst>
          </p:cNvPr>
          <p:cNvGrpSpPr/>
          <p:nvPr userDrawn="1"/>
        </p:nvGrpSpPr>
        <p:grpSpPr>
          <a:xfrm>
            <a:off x="-76199" y="-34609"/>
            <a:ext cx="9266079" cy="5237205"/>
            <a:chOff x="-76199" y="-34609"/>
            <a:chExt cx="9266079" cy="523720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130CA23-DAD0-114C-9728-DAAE075387EE}"/>
                </a:ext>
              </a:extLst>
            </p:cNvPr>
            <p:cNvSpPr/>
            <p:nvPr/>
          </p:nvSpPr>
          <p:spPr>
            <a:xfrm>
              <a:off x="-76199" y="-34609"/>
              <a:ext cx="4131541" cy="780706"/>
            </a:xfrm>
            <a:custGeom>
              <a:avLst/>
              <a:gdLst>
                <a:gd name="connsiteX0" fmla="*/ 0 w 4131541"/>
                <a:gd name="connsiteY0" fmla="*/ 0 h 780706"/>
                <a:gd name="connsiteX1" fmla="*/ 4131541 w 4131541"/>
                <a:gd name="connsiteY1" fmla="*/ 0 h 780706"/>
                <a:gd name="connsiteX2" fmla="*/ 4031963 w 4131541"/>
                <a:gd name="connsiteY2" fmla="*/ 49139 h 780706"/>
                <a:gd name="connsiteX3" fmla="*/ 3087286 w 4131541"/>
                <a:gd name="connsiteY3" fmla="*/ 391870 h 780706"/>
                <a:gd name="connsiteX4" fmla="*/ 2384031 w 4131541"/>
                <a:gd name="connsiteY4" fmla="*/ 454838 h 780706"/>
                <a:gd name="connsiteX5" fmla="*/ 1669509 w 4131541"/>
                <a:gd name="connsiteY5" fmla="*/ 424349 h 780706"/>
                <a:gd name="connsiteX6" fmla="*/ 349830 w 4131541"/>
                <a:gd name="connsiteY6" fmla="*/ 601322 h 780706"/>
                <a:gd name="connsiteX7" fmla="*/ 81884 w 4131541"/>
                <a:gd name="connsiteY7" fmla="*/ 728750 h 780706"/>
                <a:gd name="connsiteX8" fmla="*/ 0 w 4131541"/>
                <a:gd name="connsiteY8" fmla="*/ 780706 h 78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1541" h="780706">
                  <a:moveTo>
                    <a:pt x="0" y="0"/>
                  </a:moveTo>
                  <a:lnTo>
                    <a:pt x="4131541" y="0"/>
                  </a:lnTo>
                  <a:lnTo>
                    <a:pt x="4031963" y="49139"/>
                  </a:lnTo>
                  <a:cubicBezTo>
                    <a:pt x="3728442" y="193397"/>
                    <a:pt x="3415880" y="320783"/>
                    <a:pt x="3087286" y="391870"/>
                  </a:cubicBezTo>
                  <a:cubicBezTo>
                    <a:pt x="2855961" y="442245"/>
                    <a:pt x="2620659" y="459478"/>
                    <a:pt x="2384031" y="454838"/>
                  </a:cubicBezTo>
                  <a:cubicBezTo>
                    <a:pt x="2146078" y="450861"/>
                    <a:pt x="1908125" y="430314"/>
                    <a:pt x="1669509" y="424349"/>
                  </a:cubicBezTo>
                  <a:cubicBezTo>
                    <a:pt x="1224093" y="412418"/>
                    <a:pt x="771385" y="440256"/>
                    <a:pt x="349830" y="601322"/>
                  </a:cubicBezTo>
                  <a:cubicBezTo>
                    <a:pt x="258029" y="636783"/>
                    <a:pt x="167885" y="679204"/>
                    <a:pt x="81884" y="728750"/>
                  </a:cubicBezTo>
                  <a:lnTo>
                    <a:pt x="0" y="780706"/>
                  </a:ln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580403F-2002-BF41-9DF5-D0967B995AF2}"/>
                </a:ext>
              </a:extLst>
            </p:cNvPr>
            <p:cNvSpPr/>
            <p:nvPr/>
          </p:nvSpPr>
          <p:spPr>
            <a:xfrm>
              <a:off x="1040132" y="2033280"/>
              <a:ext cx="8149748" cy="3169316"/>
            </a:xfrm>
            <a:custGeom>
              <a:avLst/>
              <a:gdLst>
                <a:gd name="connsiteX0" fmla="*/ 8149748 w 8149748"/>
                <a:gd name="connsiteY0" fmla="*/ 0 h 3169316"/>
                <a:gd name="connsiteX1" fmla="*/ 8149748 w 8149748"/>
                <a:gd name="connsiteY1" fmla="*/ 3169316 h 3169316"/>
                <a:gd name="connsiteX2" fmla="*/ 0 w 8149748"/>
                <a:gd name="connsiteY2" fmla="*/ 3169316 h 3169316"/>
                <a:gd name="connsiteX3" fmla="*/ 128403 w 8149748"/>
                <a:gd name="connsiteY3" fmla="*/ 3031532 h 3169316"/>
                <a:gd name="connsiteX4" fmla="*/ 1374413 w 8149748"/>
                <a:gd name="connsiteY4" fmla="*/ 2315495 h 3169316"/>
                <a:gd name="connsiteX5" fmla="*/ 3309190 w 8149748"/>
                <a:gd name="connsiteY5" fmla="*/ 2066274 h 3169316"/>
                <a:gd name="connsiteX6" fmla="*/ 4263655 w 8149748"/>
                <a:gd name="connsiteY6" fmla="*/ 1950280 h 3169316"/>
                <a:gd name="connsiteX7" fmla="*/ 5084228 w 8149748"/>
                <a:gd name="connsiteY7" fmla="*/ 1553250 h 3169316"/>
                <a:gd name="connsiteX8" fmla="*/ 6718085 w 8149748"/>
                <a:gd name="connsiteY8" fmla="*/ 511956 h 3169316"/>
                <a:gd name="connsiteX9" fmla="*/ 8027863 w 8149748"/>
                <a:gd name="connsiteY9" fmla="*/ 18320 h 31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9748" h="3169316">
                  <a:moveTo>
                    <a:pt x="8149748" y="0"/>
                  </a:moveTo>
                  <a:lnTo>
                    <a:pt x="8149748" y="3169316"/>
                  </a:lnTo>
                  <a:lnTo>
                    <a:pt x="0" y="3169316"/>
                  </a:lnTo>
                  <a:lnTo>
                    <a:pt x="128403" y="3031532"/>
                  </a:lnTo>
                  <a:cubicBezTo>
                    <a:pt x="472778" y="2692839"/>
                    <a:pt x="916237" y="2458749"/>
                    <a:pt x="1374413" y="2315495"/>
                  </a:cubicBezTo>
                  <a:cubicBezTo>
                    <a:pt x="2000117" y="2119300"/>
                    <a:pt x="2658299" y="2085496"/>
                    <a:pt x="3309190" y="2066274"/>
                  </a:cubicBezTo>
                  <a:cubicBezTo>
                    <a:pt x="3629997" y="2056332"/>
                    <a:pt x="3954116" y="2041750"/>
                    <a:pt x="4263655" y="1950280"/>
                  </a:cubicBezTo>
                  <a:cubicBezTo>
                    <a:pt x="4556622" y="1863451"/>
                    <a:pt x="4825728" y="1713653"/>
                    <a:pt x="5084228" y="1553250"/>
                  </a:cubicBezTo>
                  <a:cubicBezTo>
                    <a:pt x="5632382" y="1211897"/>
                    <a:pt x="6150709" y="822157"/>
                    <a:pt x="6718085" y="511956"/>
                  </a:cubicBezTo>
                  <a:cubicBezTo>
                    <a:pt x="7128206" y="287757"/>
                    <a:pt x="7568154" y="104569"/>
                    <a:pt x="8027863" y="18320"/>
                  </a:cubicBez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49"/>
            <a:ext cx="8229600" cy="35468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49"/>
            <a:ext cx="8229600" cy="35468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49016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8" r:id="rId4"/>
    <p:sldLayoutId id="2147483710" r:id="rId5"/>
    <p:sldLayoutId id="2147483669" r:id="rId6"/>
    <p:sldLayoutId id="2147483666" r:id="rId7"/>
    <p:sldLayoutId id="2147483709" r:id="rId8"/>
    <p:sldLayoutId id="2147483670" r:id="rId9"/>
    <p:sldLayoutId id="2147483708" r:id="rId10"/>
    <p:sldLayoutId id="2147483671" r:id="rId11"/>
    <p:sldLayoutId id="2147483682" r:id="rId12"/>
    <p:sldLayoutId id="2147483681" r:id="rId13"/>
    <p:sldLayoutId id="2147483683" r:id="rId14"/>
    <p:sldLayoutId id="2147483684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80" r:id="rId22"/>
  </p:sldLayoutIdLst>
  <p:txStyles>
    <p:titleStyle>
      <a:lvl1pPr algn="l" defTabSz="914362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362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4DDB1-2C07-B54E-8797-1B2239742068}"/>
              </a:ext>
            </a:extLst>
          </p:cNvPr>
          <p:cNvSpPr/>
          <p:nvPr/>
        </p:nvSpPr>
        <p:spPr>
          <a:xfrm>
            <a:off x="1" y="0"/>
            <a:ext cx="533399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A8377-5926-EA4A-AE29-EEC6442EAB06}"/>
              </a:ext>
            </a:extLst>
          </p:cNvPr>
          <p:cNvSpPr/>
          <p:nvPr/>
        </p:nvSpPr>
        <p:spPr>
          <a:xfrm>
            <a:off x="7772400" y="4706875"/>
            <a:ext cx="1371600" cy="4696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D573B-4BE0-FA7D-1C5F-F3DC9DF0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150"/>
            <a:ext cx="847417" cy="85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55446-EB4F-4D78-973D-3008EA7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42575C-86BD-D41F-98D8-2646089744B8}"/>
              </a:ext>
            </a:extLst>
          </p:cNvPr>
          <p:cNvSpPr/>
          <p:nvPr/>
        </p:nvSpPr>
        <p:spPr>
          <a:xfrm>
            <a:off x="4479635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9B73C-E8FB-EDFE-6E8C-672970BB8145}"/>
              </a:ext>
            </a:extLst>
          </p:cNvPr>
          <p:cNvSpPr/>
          <p:nvPr/>
        </p:nvSpPr>
        <p:spPr>
          <a:xfrm>
            <a:off x="1145981" y="811241"/>
            <a:ext cx="749859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DEEP2NEURON TECH ACADEMY</a:t>
            </a: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INTERNSHIP-2023</a:t>
            </a:r>
          </a:p>
          <a:p>
            <a:pPr algn="ctr"/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FOR IMAGE PROCESSING</a:t>
            </a:r>
          </a:p>
          <a:p>
            <a:pPr algn="ctr"/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         DHI</a:t>
            </a: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VYA R G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44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93CF0-BF0E-8154-6E3C-8E227E0E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1877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947B78-9D49-1CDE-F9B5-57D99DB3B154}"/>
              </a:ext>
            </a:extLst>
          </p:cNvPr>
          <p:cNvSpPr/>
          <p:nvPr/>
        </p:nvSpPr>
        <p:spPr>
          <a:xfrm>
            <a:off x="914400" y="920643"/>
            <a:ext cx="3276600" cy="28931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i="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Convolutional layer</a:t>
            </a:r>
          </a:p>
          <a:p>
            <a:pPr marL="285750" indent="-28575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Relu layer</a:t>
            </a:r>
            <a:endParaRPr lang="en-US" sz="2200" i="0" dirty="0">
              <a:ln w="0"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200" i="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2200" i="0" dirty="0">
                <a:ln w="0">
                  <a:solidFill>
                    <a:srgbClr val="F1A9F9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1600" i="0" dirty="0">
                <a:ln w="0">
                  <a:solidFill>
                    <a:srgbClr val="F1A9F9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</a:t>
            </a:r>
          </a:p>
          <a:p>
            <a:pPr algn="l"/>
            <a:endParaRPr lang="en-US" sz="1600" i="0" dirty="0">
              <a:ln w="0">
                <a:solidFill>
                  <a:srgbClr val="F1A9F9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33B5A-5439-FB0D-52F1-F2AB1A77B3E7}"/>
              </a:ext>
            </a:extLst>
          </p:cNvPr>
          <p:cNvSpPr txBox="1"/>
          <p:nvPr/>
        </p:nvSpPr>
        <p:spPr>
          <a:xfrm>
            <a:off x="4724400" y="933910"/>
            <a:ext cx="3505200" cy="201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Pooling layer</a:t>
            </a:r>
          </a:p>
          <a:p>
            <a:pPr marL="285750" marR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Fully Connected layer </a:t>
            </a:r>
            <a:r>
              <a:rPr lang="en-IN" sz="2200" dirty="0" err="1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laye</a:t>
            </a: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DD3DAB-D233-4E60-BDC2-20435F86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7" y="2419350"/>
            <a:ext cx="8459723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7EB01-87B6-15B6-E1C6-9CB33CA41E85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LAYERS OF CNN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DF0F9-59A3-FA46-4E57-14D2F218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57" y="154142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volution process in Convolutional Neural Networks">
            <a:extLst>
              <a:ext uri="{FF2B5EF4-FFF2-40B4-BE49-F238E27FC236}">
                <a16:creationId xmlns:a16="http://schemas.microsoft.com/office/drawing/2014/main" id="{17D1890A-4839-B127-6946-CE1A426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61" y="2190750"/>
            <a:ext cx="5100077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ED860-41C1-A02B-735D-7505B753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19DF94-06AB-744F-9882-C33E110F4DC1}"/>
              </a:ext>
            </a:extLst>
          </p:cNvPr>
          <p:cNvSpPr txBox="1"/>
          <p:nvPr/>
        </p:nvSpPr>
        <p:spPr>
          <a:xfrm>
            <a:off x="609600" y="961486"/>
            <a:ext cx="8458200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F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irst step in the process of extracting valuable features from an image.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Contains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several filters that perform the convolution operation.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Every image is considered as a matrix of pixel values</a:t>
            </a:r>
            <a:r>
              <a:rPr lang="en-US" sz="18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en-I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E19CC-ADC1-449B-ABC4-66F47B7608ED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35A20-85F7-AE4C-5F8C-DA0FC3FAC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57" y="13302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C3A84-1A8F-998D-C6C9-D86C589B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7FB82-2FED-764B-414A-A4ABC5A07406}"/>
              </a:ext>
            </a:extLst>
          </p:cNvPr>
          <p:cNvSpPr txBox="1"/>
          <p:nvPr/>
        </p:nvSpPr>
        <p:spPr>
          <a:xfrm>
            <a:off x="545435" y="727267"/>
            <a:ext cx="838520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ectified linear unit.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erforms an element-wise operation and sets all the negative pixels to 0.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It introduces non-linearity to the network, generated output is a rectified feature map.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E618A-D1DE-7C04-C932-3E9A9904D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35427"/>
            <a:ext cx="2978658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CF8B58-D368-1FFB-8225-E1AE0856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654627"/>
            <a:ext cx="3048000" cy="922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A1ACD-13ED-DD5C-0BB0-E3901A1AF768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ReLu</a:t>
            </a: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2101-D784-7115-5B07-05BA6BA6B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35D416-0FE0-75BA-D5C9-B564D73B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810"/>
            <a:ext cx="388620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808A2-B29C-DF14-4B1B-C96F0870B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90750"/>
            <a:ext cx="7134862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CB8A9-3249-2BFE-E321-8269FD3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A366B-39EB-F2D7-458D-A281A749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5411FE-2864-4FD6-1883-670C656A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EC45F-759A-6EC1-0908-2D028BDF6485}"/>
              </a:ext>
            </a:extLst>
          </p:cNvPr>
          <p:cNvSpPr txBox="1"/>
          <p:nvPr/>
        </p:nvSpPr>
        <p:spPr>
          <a:xfrm>
            <a:off x="685800" y="717530"/>
            <a:ext cx="8382000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own-sampling operation that reduces the dimensionality of the feature map.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The rectified feature map goes through a pooling layer to generate a pooled feature map.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54EB0-0C3E-CB95-6A6A-94FC4B6C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2199736"/>
            <a:ext cx="6924675" cy="2943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68658A-6F7D-22EB-427B-CDF4C6F66E25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01EE-970E-D35B-2718-1E72D2F0E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857EF-9845-E49F-88AE-27715D99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45720"/>
            <a:ext cx="7189572" cy="214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1A3EA-5A9B-8981-92A9-3150162A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53019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9D6BF-0480-FF93-D0F5-63784649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5" y="2419350"/>
            <a:ext cx="8305800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6D9A4-6DA6-18C9-0DC7-41271E53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CF76B-286C-BE7D-50FD-FDA6F53B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7635A-4F46-1066-A8F0-4D951E9B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9075"/>
            <a:ext cx="8572500" cy="4705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5D902-930C-6D27-0339-07CB38E98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85A82-21FE-902A-B902-885975A5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90750"/>
            <a:ext cx="3990975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9E567-B8EE-F5A6-CA79-FF414319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879B5-2918-9D28-54CD-53D9F63E03DC}"/>
              </a:ext>
            </a:extLst>
          </p:cNvPr>
          <p:cNvSpPr txBox="1"/>
          <p:nvPr/>
        </p:nvSpPr>
        <p:spPr>
          <a:xfrm>
            <a:off x="762000" y="975671"/>
            <a:ext cx="784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Convert the resultant 2-Dimensional arrays from pooled feature maps into a single long continuous linear vector.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33A29-7C4D-3395-2449-3E7EBB9EBF40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FLATTENING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9F199-07C9-3024-AF33-9367AB494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5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D8E82-5E1E-9FE2-9C1C-4EB6073C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19150"/>
            <a:ext cx="8305800" cy="364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2AAF1-74B1-94DE-7818-C4ECB16F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13CFAF-4F4D-8B0C-2EEA-874A4887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D47491-F96C-D04F-11CB-002C426BB0A9}"/>
              </a:ext>
            </a:extLst>
          </p:cNvPr>
          <p:cNvSpPr txBox="1"/>
          <p:nvPr/>
        </p:nvSpPr>
        <p:spPr>
          <a:xfrm>
            <a:off x="614402" y="819150"/>
            <a:ext cx="861380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Convolutional Layer + Pooling Layer + input of flattening layer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 =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block in the CNN.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I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ncreased for capturing finer details 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8288F-41D2-071C-8D73-D829FC5D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2B2F4-22AB-40EB-8D47-91824BBF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2" y="1731343"/>
            <a:ext cx="8541236" cy="329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4F669-6515-0D51-12CE-2034DCFA20F8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CAC58-8895-88A6-DAF5-EF0A1B1D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4DDB1-2C07-B54E-8797-1B2239742068}"/>
              </a:ext>
            </a:extLst>
          </p:cNvPr>
          <p:cNvSpPr/>
          <p:nvPr/>
        </p:nvSpPr>
        <p:spPr>
          <a:xfrm>
            <a:off x="1" y="0"/>
            <a:ext cx="533399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A8377-5926-EA4A-AE29-EEC6442EAB06}"/>
              </a:ext>
            </a:extLst>
          </p:cNvPr>
          <p:cNvSpPr/>
          <p:nvPr/>
        </p:nvSpPr>
        <p:spPr>
          <a:xfrm>
            <a:off x="7772400" y="4476750"/>
            <a:ext cx="1371600" cy="469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D72F5-7600-2CDF-71EE-B29ECF2A1D93}"/>
              </a:ext>
            </a:extLst>
          </p:cNvPr>
          <p:cNvSpPr txBox="1"/>
          <p:nvPr/>
        </p:nvSpPr>
        <p:spPr>
          <a:xfrm>
            <a:off x="762000" y="-171450"/>
            <a:ext cx="7429501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CNN- Introduction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of CNN architecture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Recognition of images - CNN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 of CNN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Working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marL="171450" marR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1200" b="1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IN" sz="12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CE980-8E0E-AEC1-AB78-BCB2BD64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0"/>
            <a:ext cx="43433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7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D763F-C017-8CD6-ABCF-B1DF6B12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53019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27446-311C-AFCF-66B4-498B92237DBB}"/>
              </a:ext>
            </a:extLst>
          </p:cNvPr>
          <p:cNvSpPr txBox="1"/>
          <p:nvPr/>
        </p:nvSpPr>
        <p:spPr>
          <a:xfrm>
            <a:off x="1219200" y="975642"/>
            <a:ext cx="282381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i="0" dirty="0">
                <a:solidFill>
                  <a:srgbClr val="080A13"/>
                </a:solidFill>
                <a:effectLst/>
                <a:latin typeface="Inter"/>
              </a:rPr>
              <a:t>L</a:t>
            </a:r>
            <a:r>
              <a:rPr lang="en-IN" i="0" dirty="0">
                <a:solidFill>
                  <a:schemeClr val="bg2">
                    <a:lumMod val="25000"/>
                  </a:schemeClr>
                </a:solidFill>
                <a:effectLst/>
                <a:latin typeface="Inter"/>
              </a:rPr>
              <a:t>ocal</a:t>
            </a:r>
            <a:r>
              <a:rPr lang="en-IN" i="0" dirty="0">
                <a:solidFill>
                  <a:srgbClr val="080A13"/>
                </a:solidFill>
                <a:effectLst/>
                <a:latin typeface="Inter"/>
              </a:rPr>
              <a:t> connectivity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Spatial Arrangement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AF87A-5833-7896-3288-F2282036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5" y="2364447"/>
            <a:ext cx="8293765" cy="269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30C35-D554-DA3D-23CE-19315B0BD85D}"/>
              </a:ext>
            </a:extLst>
          </p:cNvPr>
          <p:cNvSpPr txBox="1"/>
          <p:nvPr/>
        </p:nvSpPr>
        <p:spPr>
          <a:xfrm>
            <a:off x="5562600" y="912193"/>
            <a:ext cx="25908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Stride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 Zero Padding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Parameter Sharing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9D27B-3905-B4C8-5971-B743CCD3383E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WORKING OF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38239-1E77-35C2-7D7F-CABE727F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3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C9C04-12BA-6570-9D95-6B61AFCE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1430"/>
            <a:ext cx="530195" cy="51435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DC51B-21A8-FDF1-9511-CCCFE1C8D02F}"/>
              </a:ext>
            </a:extLst>
          </p:cNvPr>
          <p:cNvCxnSpPr>
            <a:cxnSpLocks/>
          </p:cNvCxnSpPr>
          <p:nvPr/>
        </p:nvCxnSpPr>
        <p:spPr>
          <a:xfrm>
            <a:off x="4800600" y="97155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603569-4220-005A-1E51-6495F5A959FA}"/>
              </a:ext>
            </a:extLst>
          </p:cNvPr>
          <p:cNvSpPr txBox="1"/>
          <p:nvPr/>
        </p:nvSpPr>
        <p:spPr>
          <a:xfrm>
            <a:off x="685800" y="57150"/>
            <a:ext cx="845820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</a:p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                     MEDICAL IMAGING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F3E05-2234-6532-7664-E280E516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02" y="1763586"/>
            <a:ext cx="368561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ACD25C-6E74-55F1-EEF3-24BDB352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149" y="1781738"/>
            <a:ext cx="3635343" cy="263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9256DD-FA74-F83F-C75B-C1C6465C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0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C9C04-12BA-6570-9D95-6B61AFCE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1430"/>
            <a:ext cx="530195" cy="51435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DC51B-21A8-FDF1-9511-CCCFE1C8D02F}"/>
              </a:ext>
            </a:extLst>
          </p:cNvPr>
          <p:cNvCxnSpPr>
            <a:cxnSpLocks/>
          </p:cNvCxnSpPr>
          <p:nvPr/>
        </p:nvCxnSpPr>
        <p:spPr>
          <a:xfrm>
            <a:off x="4800600" y="97155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603569-4220-005A-1E51-6495F5A959FA}"/>
              </a:ext>
            </a:extLst>
          </p:cNvPr>
          <p:cNvSpPr txBox="1"/>
          <p:nvPr/>
        </p:nvSpPr>
        <p:spPr>
          <a:xfrm>
            <a:off x="685800" y="57150"/>
            <a:ext cx="845820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</a:p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 DRIVING                 BIOMETRIC AUTHENTICATION                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C9088C-5A13-D0A8-C699-DF6B56A8AA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1E71B-FFF7-81FD-28E9-A604EBD0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7" y="1812158"/>
            <a:ext cx="3438516" cy="2595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3BCCD-02DB-9DFD-9F46-14A91B15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4" y="1812158"/>
            <a:ext cx="3200390" cy="2595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E1B58-B41F-DF3C-E613-88B89023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91CDF-4824-F8D5-32A7-BF96DB15A8BB}"/>
              </a:ext>
            </a:extLst>
          </p:cNvPr>
          <p:cNvSpPr txBox="1"/>
          <p:nvPr/>
        </p:nvSpPr>
        <p:spPr>
          <a:xfrm>
            <a:off x="2193634" y="1925418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IN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EC668-C21A-EDA5-300A-14557A98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81" y="4674067"/>
            <a:ext cx="1371719" cy="4694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52116-3B45-DEBF-ECE4-CB448E60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53019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EC2F0-8B80-0C36-6491-98E6F36DFF22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8789-DB86-1CFB-CC58-4125CF84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04950"/>
            <a:ext cx="369328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797AF7-14C6-5D48-E034-1D6417409473}"/>
              </a:ext>
            </a:extLst>
          </p:cNvPr>
          <p:cNvSpPr txBox="1"/>
          <p:nvPr/>
        </p:nvSpPr>
        <p:spPr>
          <a:xfrm>
            <a:off x="685800" y="971550"/>
            <a:ext cx="3962400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Type of machine learning and artificial intelligence (AI)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Imitates the way humans gain certain types of knowledge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Includes statistics and predictive modeling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AF9B3-C613-6D8F-F964-5015DE52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009" y="94924"/>
            <a:ext cx="1261981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52116-3B45-DEBF-ECE4-CB448E60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53019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EC2F0-8B80-0C36-6491-98E6F36DFF22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97AF7-14C6-5D48-E034-1D6417409473}"/>
              </a:ext>
            </a:extLst>
          </p:cNvPr>
          <p:cNvSpPr txBox="1"/>
          <p:nvPr/>
        </p:nvSpPr>
        <p:spPr>
          <a:xfrm>
            <a:off x="685800" y="971550"/>
            <a:ext cx="6400800" cy="295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C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omputing systems with interconnected nodes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S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eries of algorithms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Endeavors to recognize underlying relationships in a set of data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M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imics the way the human brain operates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efer to systems of neurons,  organic or artificial in nature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D5156"/>
                </a:solidFill>
                <a:latin typeface="Google Sans"/>
              </a:rPr>
              <a:t>C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an recognize hidden patterns and correlations in raw data, cluster and classify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4588A3-8119-A5B4-034F-F0DEBC54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9873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D35B-6C09-D6DB-595A-163E8E62D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09551"/>
            <a:ext cx="7772400" cy="45720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 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A6416-7A8B-80CB-0496-812F683B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819150"/>
            <a:ext cx="7620000" cy="182880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A convolutional neural network is a feed-forward neural network that is generally used to analyze visual images by processing data with grid-like topology.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 It’s also known as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ConvNet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Used to detect and classify objects in an image.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Inter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3F755-A081-1C62-A9DB-2A01A4E4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1" y="2609235"/>
            <a:ext cx="7565539" cy="2141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1AE72-D69F-E1EE-1862-B3D9898B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536289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3C965-6582-3550-5A7C-7E3917DEC976}"/>
              </a:ext>
            </a:extLst>
          </p:cNvPr>
          <p:cNvSpPr txBox="1"/>
          <p:nvPr/>
        </p:nvSpPr>
        <p:spPr>
          <a:xfrm>
            <a:off x="533400" y="13335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8461A-512F-B694-856F-97246128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3430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ED91B5-B558-4DFD-6163-E59AC390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666750"/>
            <a:ext cx="83820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E7929-0BA1-9C1F-AC4A-7C685822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28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06FC-1335-ADEE-CB54-FD53CD71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90" y="2430780"/>
            <a:ext cx="8531510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0F5F68-B8C0-F67B-26B5-930CB5C82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5176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306EFA78-16D6-DCFC-BADE-9FB13F1C7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F9994-D480-3CC0-CA89-B24D2D92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7"/>
            <a:ext cx="9144000" cy="4322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D79EB-7A21-E57F-AFF7-C45E4BEC1FE3}"/>
              </a:ext>
            </a:extLst>
          </p:cNvPr>
          <p:cNvSpPr txBox="1"/>
          <p:nvPr/>
        </p:nvSpPr>
        <p:spPr>
          <a:xfrm>
            <a:off x="457200" y="20955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EVOLUTION OF CNN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3E3A-8C0C-58FC-2A27-C3762F8F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90773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0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794ED3-7B64-E4AF-86E3-DD3E0584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986790"/>
            <a:ext cx="9144000" cy="4182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F3BE2-FAAB-B484-C555-43459DB0F27C}"/>
              </a:ext>
            </a:extLst>
          </p:cNvPr>
          <p:cNvSpPr txBox="1"/>
          <p:nvPr/>
        </p:nvSpPr>
        <p:spPr>
          <a:xfrm>
            <a:off x="457200" y="20955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RECOGNITION OF IMAGES -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6085A-6DC5-EAFF-54E2-849537EB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12921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949AE-197A-5545-9A97-3D03532D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8260"/>
            <a:ext cx="7955606" cy="367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EE21E-4F20-0012-87B7-B2BC623C6B51}"/>
              </a:ext>
            </a:extLst>
          </p:cNvPr>
          <p:cNvSpPr txBox="1"/>
          <p:nvPr/>
        </p:nvSpPr>
        <p:spPr>
          <a:xfrm>
            <a:off x="807394" y="361950"/>
            <a:ext cx="795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In CNN, every image is represented in the form of an array of pixel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      values.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Inter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7A6CC-ADCB-0144-B3BC-F11C3E22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9" y="-41910"/>
            <a:ext cx="536289" cy="51854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00B165-402E-2927-F00A-1156729B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09" y="107113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918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nfographics3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b="1" dirty="0" smtClean="0">
            <a:solidFill>
              <a:schemeClr val="accent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ient-offboarding">
  <a:themeElements>
    <a:clrScheme name="Client Offboarding">
      <a:dk1>
        <a:srgbClr val="000000"/>
      </a:dk1>
      <a:lt1>
        <a:srgbClr val="FFFFFF"/>
      </a:lt1>
      <a:dk2>
        <a:srgbClr val="0A385E"/>
      </a:dk2>
      <a:lt2>
        <a:srgbClr val="D6417A"/>
      </a:lt2>
      <a:accent1>
        <a:srgbClr val="FFC248"/>
      </a:accent1>
      <a:accent2>
        <a:srgbClr val="1A3546"/>
      </a:accent2>
      <a:accent3>
        <a:srgbClr val="FFF4E6"/>
      </a:accent3>
      <a:accent4>
        <a:srgbClr val="FD8F2D"/>
      </a:accent4>
      <a:accent5>
        <a:srgbClr val="C94B38"/>
      </a:accent5>
      <a:accent6>
        <a:srgbClr val="5886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ent-offboarding" id="{68E4105C-36AE-2643-AA34-2612C9BCDE8A}" vid="{454036DF-2042-834C-8AF5-0617A0B082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</Words>
  <Application>Microsoft Office PowerPoint</Application>
  <PresentationFormat>On-screen Show (16:9)</PresentationFormat>
  <Paragraphs>73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Courier New</vt:lpstr>
      <vt:lpstr>Google Sans</vt:lpstr>
      <vt:lpstr>Inter</vt:lpstr>
      <vt:lpstr>Roboto</vt:lpstr>
      <vt:lpstr>Segoe UI</vt:lpstr>
      <vt:lpstr>Wingdings</vt:lpstr>
      <vt:lpstr>1_Office Theme</vt:lpstr>
      <vt:lpstr>client-offboarding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2013-12-06T17:56:44Z</dcterms:created>
  <dcterms:modified xsi:type="dcterms:W3CDTF">2023-06-28T06:31:54Z</dcterms:modified>
</cp:coreProperties>
</file>